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3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70" r:id="rId11"/>
    <p:sldId id="267" r:id="rId12"/>
    <p:sldId id="268" r:id="rId13"/>
    <p:sldId id="269" r:id="rId14"/>
    <p:sldId id="271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1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69BCB-AB65-4D96-AF9E-829122386B66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42CDF-16E6-4B50-8811-7605BBFCB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7839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69BCB-AB65-4D96-AF9E-829122386B66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42CDF-16E6-4B50-8811-7605BBFCB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9106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69BCB-AB65-4D96-AF9E-829122386B66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42CDF-16E6-4B50-8811-7605BBFCBD4F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628041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69BCB-AB65-4D96-AF9E-829122386B66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42CDF-16E6-4B50-8811-7605BBFCB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7554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69BCB-AB65-4D96-AF9E-829122386B66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42CDF-16E6-4B50-8811-7605BBFCBD4F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666650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69BCB-AB65-4D96-AF9E-829122386B66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42CDF-16E6-4B50-8811-7605BBFCB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387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69BCB-AB65-4D96-AF9E-829122386B66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42CDF-16E6-4B50-8811-7605BBFCB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51359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69BCB-AB65-4D96-AF9E-829122386B66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42CDF-16E6-4B50-8811-7605BBFCB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7311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69BCB-AB65-4D96-AF9E-829122386B66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42CDF-16E6-4B50-8811-7605BBFCB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318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69BCB-AB65-4D96-AF9E-829122386B66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42CDF-16E6-4B50-8811-7605BBFCB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866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69BCB-AB65-4D96-AF9E-829122386B66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42CDF-16E6-4B50-8811-7605BBFCB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177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69BCB-AB65-4D96-AF9E-829122386B66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42CDF-16E6-4B50-8811-7605BBFCB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876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69BCB-AB65-4D96-AF9E-829122386B66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42CDF-16E6-4B50-8811-7605BBFCB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648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69BCB-AB65-4D96-AF9E-829122386B66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42CDF-16E6-4B50-8811-7605BBFCB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296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69BCB-AB65-4D96-AF9E-829122386B66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42CDF-16E6-4B50-8811-7605BBFCB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377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69BCB-AB65-4D96-AF9E-829122386B66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42CDF-16E6-4B50-8811-7605BBFCB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7903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969BCB-AB65-4D96-AF9E-829122386B66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5542CDF-16E6-4B50-8811-7605BBFCB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407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  <p:sldLayoutId id="2147483875" r:id="rId12"/>
    <p:sldLayoutId id="2147483876" r:id="rId13"/>
    <p:sldLayoutId id="2147483877" r:id="rId14"/>
    <p:sldLayoutId id="2147483878" r:id="rId15"/>
    <p:sldLayoutId id="214748387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5FB3E5-2774-4D3B-AFC6-B388EC611A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368710" y="44245"/>
            <a:ext cx="10810568" cy="4453466"/>
          </a:xfrm>
        </p:spPr>
        <p:txBody>
          <a:bodyPr/>
          <a:lstStyle/>
          <a:p>
            <a:pPr algn="ctr">
              <a:spcAft>
                <a:spcPts val="0"/>
              </a:spcAft>
            </a:pPr>
            <a:r>
              <a:rPr lang="ru-RU" sz="4000" kern="1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Муниципальное бюджетное общеобразовательное учреждение </a:t>
            </a:r>
            <a:br>
              <a:rPr lang="ru-RU" kern="15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kern="1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sz="4000" kern="1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Средняя общеобразовательная школа</a:t>
            </a:r>
            <a:br>
              <a:rPr lang="ru-RU" sz="4000" kern="15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4000" kern="1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села </a:t>
            </a:r>
            <a:r>
              <a:rPr lang="ru-RU" sz="4000" kern="15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Акбердино</a:t>
            </a:r>
            <a:r>
              <a:rPr lang="ru-RU" sz="4000" kern="1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br>
              <a:rPr lang="ru-RU" sz="4000" kern="15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4000" kern="1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муниципального района Иглинский район </a:t>
            </a:r>
            <a:br>
              <a:rPr lang="ru-RU" sz="4000" kern="15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4000" kern="150" dirty="0">
                <a:latin typeface="Times New Roman" panose="02020603050405020304" pitchFamily="18" charset="0"/>
                <a:ea typeface="Arial Unicode MS"/>
                <a:cs typeface="Mangal" panose="02040503050203030202" pitchFamily="18" charset="0"/>
              </a:rPr>
              <a:t>Республики Башкортостан</a:t>
            </a:r>
            <a:r>
              <a:rPr lang="ru-RU" sz="4000" dirty="0"/>
              <a:t>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1DCED75-4A39-4221-88ED-6D8B6070E3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69806" y="4920444"/>
            <a:ext cx="6802282" cy="1096899"/>
          </a:xfrm>
        </p:spPr>
        <p:txBody>
          <a:bodyPr>
            <a:normAutofit/>
          </a:bodyPr>
          <a:lstStyle/>
          <a:p>
            <a:r>
              <a:rPr lang="ru-RU" sz="4800" dirty="0"/>
              <a:t>Оснащение пищеблока</a:t>
            </a:r>
          </a:p>
        </p:txBody>
      </p:sp>
    </p:spTree>
    <p:extLst>
      <p:ext uri="{BB962C8B-B14F-4D97-AF65-F5344CB8AC3E}">
        <p14:creationId xmlns:p14="http://schemas.microsoft.com/office/powerpoint/2010/main" val="23873577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D4F1CA-D912-4C1F-9B56-D8BB50BA4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221" y="507390"/>
            <a:ext cx="4016640" cy="2845443"/>
          </a:xfrm>
        </p:spPr>
        <p:txBody>
          <a:bodyPr>
            <a:normAutofit fontScale="90000"/>
          </a:bodyPr>
          <a:lstStyle/>
          <a:p>
            <a:r>
              <a:rPr lang="ru-RU" dirty="0"/>
              <a:t>Мучной цех</a:t>
            </a:r>
            <a:br>
              <a:rPr lang="ru-RU" dirty="0"/>
            </a:br>
            <a:r>
              <a:rPr lang="ru-RU" sz="1800" dirty="0"/>
              <a:t>1. Мукопросеивательная машина</a:t>
            </a:r>
            <a:br>
              <a:rPr lang="ru-RU" sz="1800" dirty="0"/>
            </a:br>
            <a:r>
              <a:rPr lang="ru-RU" sz="1800" dirty="0"/>
              <a:t>2. Хлеборезка</a:t>
            </a:r>
            <a:br>
              <a:rPr lang="ru-RU" sz="1800" dirty="0"/>
            </a:br>
            <a:r>
              <a:rPr lang="ru-RU" sz="1800" dirty="0"/>
              <a:t>3.Тестомес</a:t>
            </a:r>
            <a:br>
              <a:rPr lang="ru-RU" sz="1800" dirty="0"/>
            </a:br>
            <a:r>
              <a:rPr lang="ru-RU" sz="1800" dirty="0"/>
              <a:t>4. Духовой шкаф -2</a:t>
            </a:r>
            <a:br>
              <a:rPr lang="ru-RU" sz="1800" dirty="0"/>
            </a:br>
            <a:r>
              <a:rPr lang="ru-RU" sz="1800" dirty="0"/>
              <a:t>5. Стол кондитерский -1</a:t>
            </a:r>
            <a:br>
              <a:rPr lang="ru-RU" sz="1800" dirty="0"/>
            </a:br>
            <a:r>
              <a:rPr lang="ru-RU" sz="1800" dirty="0"/>
              <a:t>6. Стол производственный -1</a:t>
            </a:r>
            <a:br>
              <a:rPr lang="ru-RU" sz="1800" dirty="0"/>
            </a:br>
            <a:r>
              <a:rPr lang="ru-RU" sz="1800" dirty="0"/>
              <a:t>7. Ванна производственная – 1</a:t>
            </a:r>
            <a:br>
              <a:rPr lang="ru-RU" sz="1800" dirty="0"/>
            </a:br>
            <a:r>
              <a:rPr lang="ru-RU" sz="1800" dirty="0"/>
              <a:t>8. Раковина для рук -1</a:t>
            </a:r>
            <a:br>
              <a:rPr lang="ru-RU" sz="1800" dirty="0"/>
            </a:br>
            <a:r>
              <a:rPr lang="ru-RU" sz="1800" dirty="0"/>
              <a:t>9. Бойлер</a:t>
            </a:r>
            <a:br>
              <a:rPr lang="ru-RU" sz="1800" dirty="0"/>
            </a:br>
            <a:br>
              <a:rPr lang="ru-RU" sz="1800" dirty="0"/>
            </a:br>
            <a:endParaRPr lang="ru-RU" sz="1800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64E713B0-EBBD-46BF-8A49-B649EB27A0B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871" y="149054"/>
            <a:ext cx="4271707" cy="3203779"/>
          </a:xfrm>
        </p:spPr>
      </p:pic>
      <p:pic>
        <p:nvPicPr>
          <p:cNvPr id="6" name="Объект 5">
            <a:extLst>
              <a:ext uri="{FF2B5EF4-FFF2-40B4-BE49-F238E27FC236}">
                <a16:creationId xmlns:a16="http://schemas.microsoft.com/office/drawing/2014/main" id="{C00798CD-3A13-4506-9022-C881BF8335E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6957" y="3505167"/>
            <a:ext cx="2453001" cy="3203778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E335263-45BF-44E9-AF75-614912715F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8153" y="3491203"/>
            <a:ext cx="4271704" cy="320377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F1A29A4-AD9A-4EF3-B7F6-85846A90EB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761" y="3505167"/>
            <a:ext cx="2453001" cy="3270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162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6DEBCD-23A0-4C84-8427-19AEBD512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977" y="347201"/>
            <a:ext cx="5592097" cy="2277398"/>
          </a:xfrm>
        </p:spPr>
        <p:txBody>
          <a:bodyPr/>
          <a:lstStyle/>
          <a:p>
            <a:r>
              <a:rPr lang="ru-RU" dirty="0"/>
              <a:t>Склад сухих продуктов</a:t>
            </a:r>
            <a:br>
              <a:rPr lang="ru-RU" dirty="0"/>
            </a:br>
            <a:r>
              <a:rPr lang="ru-RU" sz="1800" dirty="0"/>
              <a:t>1. Стеллаж для продуктов – 3 </a:t>
            </a:r>
            <a:br>
              <a:rPr lang="ru-RU" sz="1800" dirty="0"/>
            </a:br>
            <a:r>
              <a:rPr lang="ru-RU" sz="1800" dirty="0"/>
              <a:t>2. Весы электронные напольные</a:t>
            </a:r>
            <a:br>
              <a:rPr lang="ru-RU" sz="1800" dirty="0"/>
            </a:br>
            <a:r>
              <a:rPr lang="ru-RU" sz="1800" dirty="0"/>
              <a:t>3. Гигрометр</a:t>
            </a:r>
          </a:p>
        </p:txBody>
      </p:sp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9CFD2F9D-F926-4763-9A4A-FB10D08A784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2532658"/>
            <a:ext cx="4183062" cy="3137296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C0B2C600-D6FA-4094-8D0E-8931A96B579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1811" y="1485900"/>
            <a:ext cx="5205572" cy="4184307"/>
          </a:xfrm>
        </p:spPr>
      </p:pic>
    </p:spTree>
    <p:extLst>
      <p:ext uri="{BB962C8B-B14F-4D97-AF65-F5344CB8AC3E}">
        <p14:creationId xmlns:p14="http://schemas.microsoft.com/office/powerpoint/2010/main" val="41592864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27F332-1AE4-4651-B49F-065410F78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387" y="1092173"/>
            <a:ext cx="5444613" cy="3203985"/>
          </a:xfrm>
        </p:spPr>
        <p:txBody>
          <a:bodyPr/>
          <a:lstStyle/>
          <a:p>
            <a:r>
              <a:rPr lang="ru-RU" dirty="0"/>
              <a:t>Комната личной гигиены</a:t>
            </a:r>
            <a:br>
              <a:rPr lang="ru-RU" dirty="0"/>
            </a:br>
            <a:r>
              <a:rPr lang="ru-RU" sz="1800" dirty="0"/>
              <a:t>1. Раковина для рук</a:t>
            </a:r>
            <a:br>
              <a:rPr lang="ru-RU" sz="1800" dirty="0"/>
            </a:br>
            <a:r>
              <a:rPr lang="ru-RU" sz="1800" dirty="0"/>
              <a:t>2. Унитаз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71E58D19-5E34-4D23-A50D-93E9D5A0B9D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87" y="3225832"/>
            <a:ext cx="4183062" cy="3137296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FD7D2617-9DE3-4B37-B4C0-89A7D8281B5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6547" y="1592122"/>
            <a:ext cx="4183062" cy="3137297"/>
          </a:xfrm>
        </p:spPr>
      </p:pic>
    </p:spTree>
    <p:extLst>
      <p:ext uri="{BB962C8B-B14F-4D97-AF65-F5344CB8AC3E}">
        <p14:creationId xmlns:p14="http://schemas.microsoft.com/office/powerpoint/2010/main" val="32132544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E3D541-F2EC-4493-ADD8-7CAB030F4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019" y="147484"/>
            <a:ext cx="5181601" cy="2330245"/>
          </a:xfrm>
        </p:spPr>
        <p:txBody>
          <a:bodyPr>
            <a:normAutofit/>
          </a:bodyPr>
          <a:lstStyle/>
          <a:p>
            <a:r>
              <a:rPr lang="ru-RU" dirty="0"/>
              <a:t>Комната уборочного инвентаря</a:t>
            </a:r>
            <a:br>
              <a:rPr lang="ru-RU" dirty="0"/>
            </a:br>
            <a:r>
              <a:rPr lang="ru-RU" sz="1800" dirty="0"/>
              <a:t>1. Раковина для рук</a:t>
            </a:r>
            <a:br>
              <a:rPr lang="ru-RU" sz="1800" dirty="0"/>
            </a:br>
            <a:r>
              <a:rPr lang="ru-RU" sz="1800" dirty="0"/>
              <a:t>2. Поддон для мытья уборочного инвентаря</a:t>
            </a:r>
            <a:br>
              <a:rPr lang="ru-RU" sz="1800" dirty="0"/>
            </a:br>
            <a:r>
              <a:rPr lang="ru-RU" sz="1800" dirty="0"/>
              <a:t>3. Стеллаж для уборочного инвентаря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2C2FCCA9-2043-47D3-88E7-BC54277E2FE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2532658"/>
            <a:ext cx="4183062" cy="3137296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7309E228-A89B-4DC1-A0AE-9CE0C2BA294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911" y="2158206"/>
            <a:ext cx="4682331" cy="3511748"/>
          </a:xfrm>
        </p:spPr>
      </p:pic>
    </p:spTree>
    <p:extLst>
      <p:ext uri="{BB962C8B-B14F-4D97-AF65-F5344CB8AC3E}">
        <p14:creationId xmlns:p14="http://schemas.microsoft.com/office/powerpoint/2010/main" val="2688944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D7F5B5-0C6E-4D22-A806-4955BB91BD1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823237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F07B67-18F1-4434-AF50-77FC570A5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5324" y="1242975"/>
            <a:ext cx="5601437" cy="1974014"/>
          </a:xfrm>
        </p:spPr>
        <p:txBody>
          <a:bodyPr>
            <a:normAutofit/>
          </a:bodyPr>
          <a:lstStyle/>
          <a:p>
            <a:r>
              <a:rPr lang="ru-RU" dirty="0"/>
              <a:t>Горячий цех</a:t>
            </a:r>
            <a:br>
              <a:rPr lang="ru-RU" dirty="0"/>
            </a:br>
            <a:r>
              <a:rPr lang="ru-RU" sz="1800" dirty="0"/>
              <a:t>1.Мармит холодных и горячих блюд</a:t>
            </a:r>
            <a:br>
              <a:rPr lang="ru-RU" sz="1800" dirty="0"/>
            </a:br>
            <a:r>
              <a:rPr lang="ru-RU" sz="1800" dirty="0"/>
              <a:t>2.Пароконвектомат</a:t>
            </a:r>
            <a:br>
              <a:rPr lang="ru-RU" sz="1800" dirty="0"/>
            </a:br>
            <a:r>
              <a:rPr lang="ru-RU" sz="1800" dirty="0"/>
              <a:t>3.Плита электрическая трехкомфорочная - 1</a:t>
            </a:r>
            <a:br>
              <a:rPr lang="ru-RU" sz="1800" dirty="0"/>
            </a:br>
            <a:endParaRPr lang="ru-RU" sz="1800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9A4E889F-5CBB-4665-A72B-627BCD38C11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5324" y="3216989"/>
            <a:ext cx="4183062" cy="3137296"/>
          </a:xfrm>
        </p:spPr>
      </p:pic>
      <p:pic>
        <p:nvPicPr>
          <p:cNvPr id="22" name="Объект 21">
            <a:extLst>
              <a:ext uri="{FF2B5EF4-FFF2-40B4-BE49-F238E27FC236}">
                <a16:creationId xmlns:a16="http://schemas.microsoft.com/office/drawing/2014/main" id="{05C9DE46-14F9-417A-BF5D-2DBCF17AAAE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79" y="503715"/>
            <a:ext cx="5189043" cy="3891782"/>
          </a:xfr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317F447C-B04C-4F53-B8F8-1D16190011CD}"/>
              </a:ext>
            </a:extLst>
          </p:cNvPr>
          <p:cNvSpPr txBox="1"/>
          <p:nvPr/>
        </p:nvSpPr>
        <p:spPr>
          <a:xfrm>
            <a:off x="236356" y="4763815"/>
            <a:ext cx="539628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4E67C8"/>
                </a:solidFill>
                <a:ea typeface="+mj-ea"/>
                <a:cs typeface="+mj-cs"/>
              </a:rPr>
              <a:t>4.Плита электрическая четырехкомфорочная - 1</a:t>
            </a:r>
            <a:br>
              <a:rPr lang="ru-RU" dirty="0">
                <a:solidFill>
                  <a:srgbClr val="4E67C8"/>
                </a:solidFill>
                <a:ea typeface="+mj-ea"/>
                <a:cs typeface="+mj-cs"/>
              </a:rPr>
            </a:br>
            <a:r>
              <a:rPr lang="ru-RU" dirty="0">
                <a:solidFill>
                  <a:srgbClr val="4E67C8"/>
                </a:solidFill>
                <a:ea typeface="+mj-ea"/>
                <a:cs typeface="+mj-cs"/>
              </a:rPr>
              <a:t>5.Электросковорода</a:t>
            </a:r>
            <a:br>
              <a:rPr lang="ru-RU" dirty="0">
                <a:solidFill>
                  <a:srgbClr val="4E67C8"/>
                </a:solidFill>
                <a:ea typeface="+mj-ea"/>
                <a:cs typeface="+mj-cs"/>
              </a:rPr>
            </a:br>
            <a:r>
              <a:rPr lang="ru-RU" dirty="0">
                <a:solidFill>
                  <a:srgbClr val="4E67C8"/>
                </a:solidFill>
                <a:ea typeface="+mj-ea"/>
                <a:cs typeface="+mj-cs"/>
              </a:rPr>
              <a:t>6.Электрокотел</a:t>
            </a:r>
            <a:br>
              <a:rPr lang="ru-RU" dirty="0">
                <a:solidFill>
                  <a:srgbClr val="4E67C8"/>
                </a:solidFill>
                <a:ea typeface="+mj-ea"/>
                <a:cs typeface="+mj-cs"/>
              </a:rPr>
            </a:br>
            <a:r>
              <a:rPr lang="ru-RU" dirty="0">
                <a:solidFill>
                  <a:srgbClr val="4E67C8"/>
                </a:solidFill>
                <a:ea typeface="+mj-ea"/>
                <a:cs typeface="+mj-cs"/>
              </a:rPr>
              <a:t>7.Стол производственный – 5</a:t>
            </a:r>
          </a:p>
          <a:p>
            <a:r>
              <a:rPr lang="ru-RU" dirty="0">
                <a:solidFill>
                  <a:srgbClr val="4E67C8"/>
                </a:solidFill>
                <a:ea typeface="+mj-ea"/>
                <a:cs typeface="+mj-cs"/>
              </a:rPr>
              <a:t>8.Термощуп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5737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08B5F0-0CF1-4907-8B13-262C2D4A7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1349580"/>
            <a:ext cx="3151240" cy="2079420"/>
          </a:xfrm>
        </p:spPr>
        <p:txBody>
          <a:bodyPr>
            <a:normAutofit/>
          </a:bodyPr>
          <a:lstStyle/>
          <a:p>
            <a:r>
              <a:rPr lang="ru-RU" sz="1800" dirty="0"/>
              <a:t>9. Протирочная машина</a:t>
            </a:r>
            <a:br>
              <a:rPr lang="ru-RU" sz="1800" dirty="0"/>
            </a:br>
            <a:r>
              <a:rPr lang="ru-RU" sz="1800" dirty="0"/>
              <a:t>10. Весы электронные</a:t>
            </a:r>
            <a:br>
              <a:rPr lang="ru-RU" sz="1800" dirty="0"/>
            </a:br>
            <a:r>
              <a:rPr lang="ru-RU" sz="1800" dirty="0"/>
              <a:t>11. Духовка электрическая</a:t>
            </a:r>
            <a:br>
              <a:rPr lang="ru-RU" sz="1800" dirty="0"/>
            </a:br>
            <a:r>
              <a:rPr lang="ru-RU" sz="1800" dirty="0"/>
              <a:t>12. Кипятильник проточный</a:t>
            </a:r>
            <a:br>
              <a:rPr lang="ru-RU" sz="1800" dirty="0"/>
            </a:br>
            <a:br>
              <a:rPr lang="ru-RU" sz="1800" dirty="0"/>
            </a:br>
            <a:endParaRPr lang="ru-RU" sz="1800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9C1E17A5-7773-421B-9250-54D1683B471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53" y="560541"/>
            <a:ext cx="5181600" cy="3886200"/>
          </a:xfrm>
        </p:spPr>
      </p:pic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B97EB511-0FB4-4E1F-BD0E-D08D2140FF6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7290" y="3158972"/>
            <a:ext cx="4184650" cy="3138487"/>
          </a:xfr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CE9B50D-FF45-4D6D-962F-9AF6868654EA}"/>
              </a:ext>
            </a:extLst>
          </p:cNvPr>
          <p:cNvSpPr txBox="1"/>
          <p:nvPr/>
        </p:nvSpPr>
        <p:spPr>
          <a:xfrm>
            <a:off x="899652" y="4955458"/>
            <a:ext cx="35101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4E67C8"/>
                </a:solidFill>
                <a:ea typeface="+mj-ea"/>
                <a:cs typeface="+mj-cs"/>
              </a:rPr>
              <a:t>13. Ванна производственная</a:t>
            </a:r>
            <a:br>
              <a:rPr lang="ru-RU" dirty="0">
                <a:solidFill>
                  <a:srgbClr val="4E67C8"/>
                </a:solidFill>
                <a:ea typeface="+mj-ea"/>
                <a:cs typeface="+mj-cs"/>
              </a:rPr>
            </a:br>
            <a:r>
              <a:rPr lang="ru-RU" dirty="0">
                <a:solidFill>
                  <a:srgbClr val="4E67C8"/>
                </a:solidFill>
                <a:ea typeface="+mj-ea"/>
                <a:cs typeface="+mj-cs"/>
              </a:rPr>
              <a:t>14. Ванна для рук</a:t>
            </a:r>
            <a:br>
              <a:rPr lang="ru-RU" dirty="0">
                <a:solidFill>
                  <a:srgbClr val="4E67C8"/>
                </a:solidFill>
                <a:ea typeface="+mj-ea"/>
                <a:cs typeface="+mj-cs"/>
              </a:rPr>
            </a:br>
            <a:r>
              <a:rPr lang="ru-RU" dirty="0">
                <a:solidFill>
                  <a:srgbClr val="4E67C8"/>
                </a:solidFill>
                <a:ea typeface="+mj-ea"/>
                <a:cs typeface="+mj-cs"/>
              </a:rPr>
              <a:t>15. Холодильник </a:t>
            </a:r>
            <a:br>
              <a:rPr lang="ru-RU" dirty="0">
                <a:solidFill>
                  <a:srgbClr val="4E67C8"/>
                </a:solidFill>
                <a:ea typeface="+mj-ea"/>
                <a:cs typeface="+mj-cs"/>
              </a:rPr>
            </a:br>
            <a:r>
              <a:rPr lang="ru-RU" dirty="0">
                <a:solidFill>
                  <a:srgbClr val="4E67C8"/>
                </a:solidFill>
                <a:ea typeface="+mj-ea"/>
                <a:cs typeface="+mj-cs"/>
              </a:rPr>
              <a:t>16. Лампа бактерицидная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0097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30B527-10ED-4DCF-B55C-414A7BCF9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8348" y="4188543"/>
            <a:ext cx="3891817" cy="2422320"/>
          </a:xfrm>
        </p:spPr>
        <p:txBody>
          <a:bodyPr>
            <a:normAutofit/>
          </a:bodyPr>
          <a:lstStyle/>
          <a:p>
            <a:br>
              <a:rPr lang="ru-RU" sz="1800" dirty="0"/>
            </a:br>
            <a:r>
              <a:rPr lang="ru-RU" sz="1800" dirty="0"/>
              <a:t>4. Морозильные лари – 2 </a:t>
            </a:r>
            <a:br>
              <a:rPr lang="ru-RU" sz="1800" dirty="0"/>
            </a:br>
            <a:r>
              <a:rPr lang="ru-RU" sz="1800" dirty="0"/>
              <a:t>5. Морозильник вертикальный – 1 </a:t>
            </a:r>
            <a:br>
              <a:rPr lang="ru-RU" sz="1800" dirty="0"/>
            </a:br>
            <a:r>
              <a:rPr lang="ru-RU" sz="1800" dirty="0"/>
              <a:t>6. Холодильник - 1</a:t>
            </a:r>
            <a:br>
              <a:rPr lang="ru-RU" sz="1800" dirty="0"/>
            </a:br>
            <a:r>
              <a:rPr lang="ru-RU" sz="1800" dirty="0"/>
              <a:t>7. Бойлер – 1</a:t>
            </a:r>
            <a:br>
              <a:rPr lang="ru-RU" sz="1800" dirty="0"/>
            </a:br>
            <a:r>
              <a:rPr lang="ru-RU" sz="1800" dirty="0"/>
              <a:t>8. Мясорубка -1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1104F682-3994-480B-9CBC-3ADB11099B2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4761" y="365125"/>
            <a:ext cx="4866618" cy="3649963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C6275F2D-E1D8-4C6E-ADD1-DB49EEDD102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074" y="2718345"/>
            <a:ext cx="5032707" cy="3774530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4516D54-BC7B-4250-BE00-5559EE2E8E95}"/>
              </a:ext>
            </a:extLst>
          </p:cNvPr>
          <p:cNvSpPr txBox="1"/>
          <p:nvPr/>
        </p:nvSpPr>
        <p:spPr>
          <a:xfrm>
            <a:off x="840658" y="958645"/>
            <a:ext cx="401156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4E67C8"/>
                </a:solidFill>
                <a:ea typeface="+mj-ea"/>
                <a:cs typeface="+mj-cs"/>
              </a:rPr>
              <a:t>Мясной цех</a:t>
            </a:r>
            <a:br>
              <a:rPr lang="ru-RU" sz="3200" dirty="0">
                <a:solidFill>
                  <a:srgbClr val="4E67C8"/>
                </a:solidFill>
                <a:ea typeface="+mj-ea"/>
                <a:cs typeface="+mj-cs"/>
              </a:rPr>
            </a:br>
            <a:r>
              <a:rPr lang="ru-RU" sz="1600" dirty="0">
                <a:solidFill>
                  <a:srgbClr val="4E67C8"/>
                </a:solidFill>
                <a:ea typeface="+mj-ea"/>
                <a:cs typeface="+mj-cs"/>
              </a:rPr>
              <a:t>1. Ванны производственные – 3</a:t>
            </a:r>
            <a:br>
              <a:rPr lang="ru-RU" sz="1600" dirty="0">
                <a:solidFill>
                  <a:srgbClr val="4E67C8"/>
                </a:solidFill>
                <a:ea typeface="+mj-ea"/>
                <a:cs typeface="+mj-cs"/>
              </a:rPr>
            </a:br>
            <a:r>
              <a:rPr lang="ru-RU" sz="1600" dirty="0">
                <a:solidFill>
                  <a:srgbClr val="4E67C8"/>
                </a:solidFill>
                <a:ea typeface="+mj-ea"/>
                <a:cs typeface="+mj-cs"/>
              </a:rPr>
              <a:t>2. Столы производственные – 3</a:t>
            </a:r>
            <a:br>
              <a:rPr lang="ru-RU" sz="1600" dirty="0">
                <a:solidFill>
                  <a:srgbClr val="4E67C8"/>
                </a:solidFill>
                <a:ea typeface="+mj-ea"/>
                <a:cs typeface="+mj-cs"/>
              </a:rPr>
            </a:br>
            <a:r>
              <a:rPr lang="ru-RU" sz="1600" dirty="0">
                <a:solidFill>
                  <a:srgbClr val="4E67C8"/>
                </a:solidFill>
                <a:ea typeface="+mj-ea"/>
                <a:cs typeface="+mj-cs"/>
              </a:rPr>
              <a:t>3. Раковина для рук – 1</a:t>
            </a:r>
            <a:br>
              <a:rPr lang="ru-RU" sz="1600" dirty="0">
                <a:solidFill>
                  <a:srgbClr val="4E67C8"/>
                </a:solidFill>
                <a:ea typeface="+mj-ea"/>
                <a:cs typeface="+mj-cs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8905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89F8820C-D0BB-4CD5-91DE-B87633B81B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44" y="622978"/>
            <a:ext cx="7482724" cy="5612043"/>
          </a:xfrm>
        </p:spPr>
      </p:pic>
    </p:spTree>
    <p:extLst>
      <p:ext uri="{BB962C8B-B14F-4D97-AF65-F5344CB8AC3E}">
        <p14:creationId xmlns:p14="http://schemas.microsoft.com/office/powerpoint/2010/main" val="35753604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092FB9-950F-4B03-8AC4-FA58DB66B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5550" y="1745891"/>
            <a:ext cx="4881715" cy="3366217"/>
          </a:xfrm>
        </p:spPr>
        <p:txBody>
          <a:bodyPr/>
          <a:lstStyle/>
          <a:p>
            <a:r>
              <a:rPr lang="ru-RU" dirty="0"/>
              <a:t>Первичный </a:t>
            </a:r>
            <a:br>
              <a:rPr lang="ru-RU" dirty="0"/>
            </a:br>
            <a:r>
              <a:rPr lang="ru-RU" dirty="0"/>
              <a:t>овощной цех</a:t>
            </a:r>
            <a:br>
              <a:rPr lang="ru-RU" dirty="0"/>
            </a:br>
            <a:r>
              <a:rPr lang="ru-RU" sz="1800" dirty="0"/>
              <a:t>1. Холодильный шкаф – 2</a:t>
            </a:r>
            <a:br>
              <a:rPr lang="ru-RU" sz="1800" dirty="0"/>
            </a:br>
            <a:r>
              <a:rPr lang="ru-RU" sz="1800" dirty="0"/>
              <a:t>2. Шкаф-стеллаж для продуктов – 1</a:t>
            </a:r>
            <a:br>
              <a:rPr lang="ru-RU" sz="1800" dirty="0"/>
            </a:br>
            <a:r>
              <a:rPr lang="ru-RU" sz="1800" dirty="0"/>
              <a:t>3. Производственные ванны – 2</a:t>
            </a:r>
            <a:br>
              <a:rPr lang="ru-RU" sz="1800" dirty="0"/>
            </a:br>
            <a:r>
              <a:rPr lang="ru-RU" sz="1800" dirty="0"/>
              <a:t>4. Стол производственный – 2</a:t>
            </a:r>
            <a:br>
              <a:rPr lang="ru-RU" sz="1800" dirty="0"/>
            </a:br>
            <a:r>
              <a:rPr lang="ru-RU" sz="1800" dirty="0"/>
              <a:t>5. Раковина для рук</a:t>
            </a:r>
            <a:br>
              <a:rPr lang="ru-RU" sz="1800" dirty="0"/>
            </a:br>
            <a:r>
              <a:rPr lang="ru-RU" sz="1800" dirty="0"/>
              <a:t>6. </a:t>
            </a:r>
            <a:r>
              <a:rPr lang="ru-RU" sz="1800" dirty="0" err="1"/>
              <a:t>Психометр</a:t>
            </a:r>
            <a:endParaRPr lang="ru-RU" sz="1800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00FA7EE-CE96-4068-B7E1-E00484C739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63" y="95416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11698137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3F9947-0776-4CFF-A617-4CDF6A4DAC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2" y="4800599"/>
            <a:ext cx="4184650" cy="1563330"/>
          </a:xfrm>
        </p:spPr>
        <p:txBody>
          <a:bodyPr>
            <a:normAutofit/>
          </a:bodyPr>
          <a:lstStyle/>
          <a:p>
            <a:br>
              <a:rPr lang="ru-RU" sz="1800" dirty="0"/>
            </a:br>
            <a:r>
              <a:rPr lang="ru-RU" sz="1800" dirty="0"/>
              <a:t>5. Ванны производственные – 2</a:t>
            </a:r>
            <a:br>
              <a:rPr lang="ru-RU" sz="1800" dirty="0"/>
            </a:br>
            <a:r>
              <a:rPr lang="ru-RU" sz="1800" dirty="0"/>
              <a:t>6. Раковина для рук – 1</a:t>
            </a:r>
            <a:br>
              <a:rPr lang="ru-RU" sz="1800" dirty="0"/>
            </a:br>
            <a:r>
              <a:rPr lang="ru-RU" sz="1800" dirty="0"/>
              <a:t>7. Стол производственный – 4</a:t>
            </a:r>
            <a:br>
              <a:rPr lang="ru-RU" sz="1800" dirty="0"/>
            </a:br>
            <a:endParaRPr lang="ru-RU" sz="1800" dirty="0"/>
          </a:p>
        </p:txBody>
      </p:sp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759A79D3-53F8-43AC-929F-072A0E21582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716" y="494071"/>
            <a:ext cx="5181600" cy="3886200"/>
          </a:xfrm>
        </p:spPr>
      </p:pic>
      <p:pic>
        <p:nvPicPr>
          <p:cNvPr id="14" name="Объект 13">
            <a:extLst>
              <a:ext uri="{FF2B5EF4-FFF2-40B4-BE49-F238E27FC236}">
                <a16:creationId xmlns:a16="http://schemas.microsoft.com/office/drawing/2014/main" id="{F117FECB-0408-4556-9D19-EA4D53BC73B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447" y="2811027"/>
            <a:ext cx="4393074" cy="3294805"/>
          </a:xfr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F0FC53A-296A-4AD0-87C8-79E58724247F}"/>
              </a:ext>
            </a:extLst>
          </p:cNvPr>
          <p:cNvSpPr txBox="1"/>
          <p:nvPr/>
        </p:nvSpPr>
        <p:spPr>
          <a:xfrm>
            <a:off x="6096000" y="1002890"/>
            <a:ext cx="48876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4E67C8"/>
                </a:solidFill>
                <a:ea typeface="+mj-ea"/>
                <a:cs typeface="+mj-cs"/>
              </a:rPr>
              <a:t>Вторичный овощной цех</a:t>
            </a:r>
            <a:br>
              <a:rPr lang="ru-RU" sz="3200" dirty="0">
                <a:solidFill>
                  <a:srgbClr val="4E67C8"/>
                </a:solidFill>
                <a:ea typeface="+mj-ea"/>
                <a:cs typeface="+mj-cs"/>
              </a:rPr>
            </a:br>
            <a:r>
              <a:rPr lang="ru-RU" sz="1600" dirty="0">
                <a:solidFill>
                  <a:srgbClr val="4E67C8"/>
                </a:solidFill>
                <a:ea typeface="+mj-ea"/>
                <a:cs typeface="+mj-cs"/>
              </a:rPr>
              <a:t>1. Овощерезательная машина</a:t>
            </a:r>
            <a:br>
              <a:rPr lang="ru-RU" sz="1600" dirty="0">
                <a:solidFill>
                  <a:srgbClr val="4E67C8"/>
                </a:solidFill>
                <a:ea typeface="+mj-ea"/>
                <a:cs typeface="+mj-cs"/>
              </a:rPr>
            </a:br>
            <a:r>
              <a:rPr lang="ru-RU" sz="1600" dirty="0">
                <a:solidFill>
                  <a:srgbClr val="4E67C8"/>
                </a:solidFill>
                <a:ea typeface="+mj-ea"/>
                <a:cs typeface="+mj-cs"/>
              </a:rPr>
              <a:t>2. Картофелечистка</a:t>
            </a:r>
            <a:br>
              <a:rPr lang="ru-RU" sz="1600" dirty="0">
                <a:solidFill>
                  <a:srgbClr val="4E67C8"/>
                </a:solidFill>
                <a:ea typeface="+mj-ea"/>
                <a:cs typeface="+mj-cs"/>
              </a:rPr>
            </a:br>
            <a:r>
              <a:rPr lang="ru-RU" sz="1600" dirty="0">
                <a:solidFill>
                  <a:srgbClr val="4E67C8"/>
                </a:solidFill>
                <a:ea typeface="+mj-ea"/>
                <a:cs typeface="+mj-cs"/>
              </a:rPr>
              <a:t>3. Шинковальная машина</a:t>
            </a:r>
            <a:br>
              <a:rPr lang="ru-RU" sz="1600" dirty="0">
                <a:solidFill>
                  <a:srgbClr val="4E67C8"/>
                </a:solidFill>
                <a:ea typeface="+mj-ea"/>
                <a:cs typeface="+mj-cs"/>
              </a:rPr>
            </a:br>
            <a:r>
              <a:rPr lang="ru-RU" sz="1600" dirty="0">
                <a:solidFill>
                  <a:srgbClr val="4E67C8"/>
                </a:solidFill>
                <a:ea typeface="+mj-ea"/>
                <a:cs typeface="+mj-cs"/>
              </a:rPr>
              <a:t>4. Бактерицидная лампа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2309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D69C1E-5D52-4938-9D65-678AA2FB4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3902" y="872138"/>
            <a:ext cx="4136923" cy="2107036"/>
          </a:xfrm>
        </p:spPr>
        <p:txBody>
          <a:bodyPr>
            <a:normAutofit fontScale="90000"/>
          </a:bodyPr>
          <a:lstStyle/>
          <a:p>
            <a:r>
              <a:rPr lang="ru-RU" dirty="0"/>
              <a:t>Моечный цех</a:t>
            </a:r>
            <a:br>
              <a:rPr lang="ru-RU" dirty="0"/>
            </a:br>
            <a:r>
              <a:rPr lang="ru-RU" sz="2000" dirty="0"/>
              <a:t>1. Моечные ванны – 7</a:t>
            </a:r>
            <a:br>
              <a:rPr lang="ru-RU" sz="2000" dirty="0"/>
            </a:br>
            <a:r>
              <a:rPr lang="ru-RU" sz="2000" dirty="0"/>
              <a:t>2. Посудомоечная машина</a:t>
            </a:r>
            <a:br>
              <a:rPr lang="ru-RU" sz="2000" dirty="0"/>
            </a:br>
            <a:r>
              <a:rPr lang="ru-RU" sz="2000" dirty="0"/>
              <a:t>3. </a:t>
            </a:r>
            <a:r>
              <a:rPr lang="ru-RU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Проточный</a:t>
            </a:r>
            <a:r>
              <a:rPr lang="ru-RU" sz="2000" dirty="0"/>
              <a:t> водонагреватель – 1</a:t>
            </a:r>
            <a:br>
              <a:rPr lang="ru-RU" sz="2000" dirty="0"/>
            </a:br>
            <a:r>
              <a:rPr lang="ru-RU" sz="2000" dirty="0"/>
              <a:t>4. Бойлер – 1</a:t>
            </a:r>
            <a:br>
              <a:rPr lang="ru-RU" sz="1800" dirty="0"/>
            </a:br>
            <a:br>
              <a:rPr lang="ru-RU" sz="1800" dirty="0"/>
            </a:br>
            <a:endParaRPr lang="ru-RU" sz="1800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EFB63504-2BCA-4E0C-8E5D-08EF9742BAB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56" y="530289"/>
            <a:ext cx="6065444" cy="4549083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13404145-98EC-4BF6-A00D-F3BE185B1D7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6175" y="2979174"/>
            <a:ext cx="4184650" cy="3138487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479D72A-5296-4A5D-BCB2-8518B55CF3A3}"/>
              </a:ext>
            </a:extLst>
          </p:cNvPr>
          <p:cNvSpPr txBox="1"/>
          <p:nvPr/>
        </p:nvSpPr>
        <p:spPr>
          <a:xfrm>
            <a:off x="1106128" y="5472304"/>
            <a:ext cx="42917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  <a:t>5. Столы производственные – 4</a:t>
            </a:r>
            <a:b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  <a:t>6. Стеллаж для посуды – 2</a:t>
            </a:r>
            <a:b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  <a:t>7. Раковина для рук</a:t>
            </a:r>
          </a:p>
        </p:txBody>
      </p:sp>
    </p:spTree>
    <p:extLst>
      <p:ext uri="{BB962C8B-B14F-4D97-AF65-F5344CB8AC3E}">
        <p14:creationId xmlns:p14="http://schemas.microsoft.com/office/powerpoint/2010/main" val="16786802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8AEFBD-1A3D-4E73-96BF-C2FD098BF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2017" y="5066840"/>
            <a:ext cx="3790336" cy="1596410"/>
          </a:xfrm>
        </p:spPr>
        <p:txBody>
          <a:bodyPr>
            <a:normAutofit fontScale="90000"/>
          </a:bodyPr>
          <a:lstStyle/>
          <a:p>
            <a:r>
              <a:rPr lang="ru-RU" dirty="0"/>
              <a:t>Яичный цех</a:t>
            </a:r>
            <a:br>
              <a:rPr lang="ru-RU" dirty="0"/>
            </a:br>
            <a:r>
              <a:rPr lang="ru-RU" sz="1800" dirty="0"/>
              <a:t>1. Овоскоп</a:t>
            </a:r>
            <a:br>
              <a:rPr lang="ru-RU" sz="1800" dirty="0"/>
            </a:br>
            <a:r>
              <a:rPr lang="ru-RU" sz="1800" dirty="0"/>
              <a:t>2. Стол производственный -1</a:t>
            </a:r>
            <a:br>
              <a:rPr lang="ru-RU" sz="1800" dirty="0"/>
            </a:br>
            <a:r>
              <a:rPr lang="ru-RU" sz="1800" dirty="0"/>
              <a:t>3. Ванны производственные -3</a:t>
            </a:r>
            <a:br>
              <a:rPr lang="ru-RU" sz="1800" dirty="0"/>
            </a:br>
            <a:endParaRPr lang="ru-RU" sz="1800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90DC822-EA15-4B25-B0E0-9F2C40A37D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565" y="331788"/>
            <a:ext cx="6027241" cy="4520431"/>
          </a:xfrm>
        </p:spPr>
      </p:pic>
    </p:spTree>
    <p:extLst>
      <p:ext uri="{BB962C8B-B14F-4D97-AF65-F5344CB8AC3E}">
        <p14:creationId xmlns:p14="http://schemas.microsoft.com/office/powerpoint/2010/main" val="3988035966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</TotalTime>
  <Words>446</Words>
  <Application>Microsoft Office PowerPoint</Application>
  <PresentationFormat>Широкоэкранный</PresentationFormat>
  <Paragraphs>20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Times New Roman</vt:lpstr>
      <vt:lpstr>Trebuchet MS</vt:lpstr>
      <vt:lpstr>Wingdings 3</vt:lpstr>
      <vt:lpstr>Аспект</vt:lpstr>
      <vt:lpstr>Муниципальное бюджетное общеобразовательное учреждение  «Средняя общеобразовательная школа  села Акбердино» муниципального района Иглинский район  Республики Башкортостан </vt:lpstr>
      <vt:lpstr>Горячий цех 1.Мармит холодных и горячих блюд 2.Пароконвектомат 3.Плита электрическая трехкомфорочная - 1 </vt:lpstr>
      <vt:lpstr>9. Протирочная машина 10. Весы электронные 11. Духовка электрическая 12. Кипятильник проточный  </vt:lpstr>
      <vt:lpstr> 4. Морозильные лари – 2  5. Морозильник вертикальный – 1  6. Холодильник - 1 7. Бойлер – 1 8. Мясорубка -1</vt:lpstr>
      <vt:lpstr>Презентация PowerPoint</vt:lpstr>
      <vt:lpstr>Первичный  овощной цех 1. Холодильный шкаф – 2 2. Шкаф-стеллаж для продуктов – 1 3. Производственные ванны – 2 4. Стол производственный – 2 5. Раковина для рук 6. Психометр</vt:lpstr>
      <vt:lpstr> 5. Ванны производственные – 2 6. Раковина для рук – 1 7. Стол производственный – 4 </vt:lpstr>
      <vt:lpstr>Моечный цех 1. Моечные ванны – 7 2. Посудомоечная машина 3. Проточный водонагреватель – 1 4. Бойлер – 1  </vt:lpstr>
      <vt:lpstr>Яичный цех 1. Овоскоп 2. Стол производственный -1 3. Ванны производственные -3 </vt:lpstr>
      <vt:lpstr>Мучной цех 1. Мукопросеивательная машина 2. Хлеборезка 3.Тестомес 4. Духовой шкаф -2 5. Стол кондитерский -1 6. Стол производственный -1 7. Ванна производственная – 1 8. Раковина для рук -1 9. Бойлер  </vt:lpstr>
      <vt:lpstr>Склад сухих продуктов 1. Стеллаж для продуктов – 3  2. Весы электронные напольные 3. Гигрометр</vt:lpstr>
      <vt:lpstr>Комната личной гигиены 1. Раковина для рук 2. Унитаз</vt:lpstr>
      <vt:lpstr>Комната уборочного инвентаря 1. Раковина для рук 2. Поддон для мытья уборочного инвентаря 3. Стеллаж для уборочного инвентаря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СОШ с. Акбердино</dc:title>
  <dc:creator>User</dc:creator>
  <cp:lastModifiedBy>User</cp:lastModifiedBy>
  <cp:revision>40</cp:revision>
  <dcterms:created xsi:type="dcterms:W3CDTF">2023-05-11T06:43:08Z</dcterms:created>
  <dcterms:modified xsi:type="dcterms:W3CDTF">2023-05-11T09:26:49Z</dcterms:modified>
</cp:coreProperties>
</file>